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385" r:id="rId3"/>
    <p:sldId id="384" r:id="rId4"/>
    <p:sldId id="429" r:id="rId5"/>
    <p:sldId id="465" r:id="rId6"/>
    <p:sldId id="466" r:id="rId7"/>
    <p:sldId id="444" r:id="rId8"/>
    <p:sldId id="430" r:id="rId9"/>
    <p:sldId id="454" r:id="rId10"/>
    <p:sldId id="433" r:id="rId11"/>
    <p:sldId id="445" r:id="rId12"/>
    <p:sldId id="464" r:id="rId13"/>
    <p:sldId id="448" r:id="rId14"/>
    <p:sldId id="462" r:id="rId15"/>
    <p:sldId id="450" r:id="rId16"/>
    <p:sldId id="463" r:id="rId17"/>
    <p:sldId id="451" r:id="rId18"/>
    <p:sldId id="452" r:id="rId19"/>
    <p:sldId id="453" r:id="rId20"/>
    <p:sldId id="437" r:id="rId21"/>
    <p:sldId id="461" r:id="rId22"/>
    <p:sldId id="435" r:id="rId23"/>
    <p:sldId id="293" r:id="rId24"/>
  </p:sldIdLst>
  <p:sldSz cx="12192000" cy="6858000"/>
  <p:notesSz cx="6858000" cy="9144000"/>
  <p:embeddedFontLst>
    <p:embeddedFont>
      <p:font typeface="Bebas Neue" panose="020B0606020202050201" charset="0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Arial Unicode MS" panose="020B0604020202020204" pitchFamily="50" charset="-127"/>
      <p:regular r:id="rId30"/>
    </p:embeddedFont>
    <p:embeddedFont>
      <p:font typeface="Poppins Light" panose="020B0600000101010101" charset="0"/>
      <p:regular r:id="rId31"/>
      <p: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  <p:cmAuthor id="2" name="Seojun" initials="S" lastIdx="1" clrIdx="1">
    <p:extLst>
      <p:ext uri="{19B8F6BF-5375-455C-9EA6-DF929625EA0E}">
        <p15:presenceInfo xmlns:p15="http://schemas.microsoft.com/office/powerpoint/2012/main" userId="Seo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85134" autoAdjust="0"/>
  </p:normalViewPr>
  <p:slideViewPr>
    <p:cSldViewPr snapToGrid="0">
      <p:cViewPr varScale="1">
        <p:scale>
          <a:sx n="66" d="100"/>
          <a:sy n="66" d="100"/>
        </p:scale>
        <p:origin x="48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en-US" altLang="ko-KR" dirty="0" smtClean="0"/>
          </a:p>
          <a:p>
            <a:r>
              <a:rPr lang="en-US" altLang="ko-KR" dirty="0" smtClean="0"/>
              <a:t>#define</a:t>
            </a:r>
            <a:r>
              <a:rPr lang="ko-KR" altLang="en-US" dirty="0" smtClean="0"/>
              <a:t>을 이용하여 매크로 상수를 만들 수 있다 이것을 통해 반복적인 입력을 줄일 수 있다</a:t>
            </a:r>
            <a:endParaRPr lang="en-US" altLang="ko-KR" dirty="0" smtClean="0"/>
          </a:p>
          <a:p>
            <a:r>
              <a:rPr lang="en-US" altLang="ko-KR" dirty="0" smtClean="0"/>
              <a:t>For </a:t>
            </a:r>
            <a:r>
              <a:rPr lang="ko-KR" altLang="en-US" dirty="0" smtClean="0"/>
              <a:t>문은 반복 출력이 가능하기 때문에 반복적인 작업을 할 수 있다</a:t>
            </a:r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ko-KR" altLang="en-US" dirty="0" smtClean="0"/>
              <a:t>문은 해당 조건은 만족하면 실행하도록 설정할 수 있어서 다양한 조건을 만들 수 있다</a:t>
            </a:r>
            <a:endParaRPr lang="en-US" altLang="ko-KR" dirty="0" smtClean="0"/>
          </a:p>
          <a:p>
            <a:r>
              <a:rPr lang="en-US" altLang="ko-KR" dirty="0" smtClean="0"/>
              <a:t>Switch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if</a:t>
            </a:r>
            <a:r>
              <a:rPr lang="ko-KR" altLang="en-US" dirty="0" smtClean="0"/>
              <a:t>와 비슷하게 사용할 수 있지만 간단하게 표현을 할 수 있다</a:t>
            </a:r>
            <a:endParaRPr lang="en-US" altLang="ko-KR" dirty="0" smtClean="0"/>
          </a:p>
          <a:p>
            <a:r>
              <a:rPr lang="ko-KR" altLang="en-US" dirty="0" smtClean="0"/>
              <a:t>배열을 이용해서 숫자나 문자를 저장할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5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copbBoard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화면이 멈추는 기능</a:t>
            </a:r>
            <a:endParaRPr lang="en-US" altLang="ko-KR" dirty="0" smtClean="0"/>
          </a:p>
          <a:p>
            <a:r>
              <a:rPr lang="en-US" altLang="ko-KR" dirty="0" smtClean="0"/>
              <a:t>Y 2 </a:t>
            </a:r>
            <a:r>
              <a:rPr lang="ko-KR" altLang="en-US" dirty="0" smtClean="0"/>
              <a:t>축에 </a:t>
            </a:r>
            <a:r>
              <a:rPr lang="en-US" altLang="ko-KR" dirty="0" smtClean="0"/>
              <a:t>FBLOCK</a:t>
            </a:r>
            <a:r>
              <a:rPr lang="ko-KR" altLang="en-US" dirty="0" smtClean="0"/>
              <a:t>이 있으면 </a:t>
            </a:r>
            <a:r>
              <a:rPr lang="ko-KR" altLang="en-US" dirty="0" err="1" smtClean="0"/>
              <a:t>게임종료</a:t>
            </a:r>
            <a:r>
              <a:rPr lang="en-US" altLang="ko-KR" dirty="0" smtClean="0"/>
              <a:t>(Restart</a:t>
            </a:r>
            <a:r>
              <a:rPr lang="en-US" altLang="ko-KR" baseline="0" dirty="0" smtClean="0"/>
              <a:t> / End)</a:t>
            </a:r>
            <a:r>
              <a:rPr lang="ko-KR" altLang="en-US" dirty="0" smtClean="0"/>
              <a:t> 화면과 함께 </a:t>
            </a:r>
            <a:r>
              <a:rPr lang="en-US" altLang="ko-KR" dirty="0" smtClean="0"/>
              <a:t>SLEEP</a:t>
            </a:r>
            <a:r>
              <a:rPr lang="ko-KR" altLang="en-US" dirty="0" smtClean="0"/>
              <a:t>함수로 인해 정지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23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테트리스에서</a:t>
            </a:r>
            <a:r>
              <a:rPr lang="ko-KR" altLang="en-US" dirty="0" smtClean="0"/>
              <a:t> 가장 중요한 틀이라고 생각되는 부분입니다</a:t>
            </a:r>
            <a:endParaRPr lang="en-US" altLang="ko-KR" dirty="0" smtClean="0"/>
          </a:p>
          <a:p>
            <a:r>
              <a:rPr lang="ko-KR" altLang="en-US" dirty="0" smtClean="0"/>
              <a:t>블록 판 제작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블록 생성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하강</a:t>
            </a:r>
            <a:r>
              <a:rPr lang="en-US" altLang="ko-KR" baseline="0" dirty="0" smtClean="0"/>
              <a:t> /</a:t>
            </a:r>
            <a:r>
              <a:rPr lang="ko-KR" altLang="en-US" baseline="0" dirty="0" smtClean="0"/>
              <a:t>블록 키 입력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블록 줄 제거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게임 오버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73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0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키보드 입력에도 다 값이 있고 그 값을 </a:t>
            </a:r>
            <a:r>
              <a:rPr lang="en-US" altLang="ko-KR" dirty="0" err="1" smtClean="0"/>
              <a:t>ascii</a:t>
            </a:r>
            <a:r>
              <a:rPr lang="ko-KR" altLang="en-US" dirty="0" smtClean="0"/>
              <a:t>코드로 받아서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문에 사용하도록 만들었습니다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main()</a:t>
            </a:r>
            <a:r>
              <a:rPr lang="ko-KR" altLang="en-US" dirty="0" smtClean="0"/>
              <a:t>함수 밖에 함수를 만들어서 필요할 때 선언하여 사용하도록 만들었습니다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5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7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블록 판 제작입니다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Cmd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x,</a:t>
            </a:r>
            <a:r>
              <a:rPr lang="en-US" altLang="ko-KR" baseline="0" dirty="0" smtClean="0"/>
              <a:t> y </a:t>
            </a:r>
            <a:r>
              <a:rPr lang="ko-KR" altLang="en-US" baseline="0" dirty="0" smtClean="0"/>
              <a:t>의 값은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+1 </a:t>
            </a:r>
            <a:r>
              <a:rPr lang="ko-KR" altLang="en-US" baseline="0" dirty="0" smtClean="0"/>
              <a:t>씩 증가할 수록 오른쪽으로 가며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+1</a:t>
            </a:r>
            <a:r>
              <a:rPr lang="ko-KR" altLang="en-US" baseline="0" dirty="0" smtClean="0"/>
              <a:t>씩 증가하면 아래쪽으로 내려갑니다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Boarder_height</a:t>
            </a:r>
            <a:r>
              <a:rPr lang="en-US" altLang="ko-KR" baseline="0" dirty="0" smtClean="0"/>
              <a:t> / width</a:t>
            </a:r>
            <a:r>
              <a:rPr lang="ko-KR" altLang="en-US" baseline="0" dirty="0" smtClean="0"/>
              <a:t>를 블록의 높이와 넓이를 매크로 상수로 지정했습니다</a:t>
            </a:r>
            <a:r>
              <a:rPr lang="en-US" altLang="ko-KR" baseline="0" dirty="0" smtClean="0"/>
              <a:t>..</a:t>
            </a:r>
          </a:p>
          <a:p>
            <a:r>
              <a:rPr lang="ko-KR" altLang="en-US" baseline="0" dirty="0" smtClean="0"/>
              <a:t>그 값을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문으로 반복적으로 출력하여 블록 판 틀을 만들었습니다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축의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</a:t>
            </a:r>
            <a:r>
              <a:rPr lang="en-US" altLang="ko-KR" dirty="0" smtClean="0"/>
              <a:t>11</a:t>
            </a:r>
            <a:r>
              <a:rPr lang="ko-KR" altLang="en-US" dirty="0" smtClean="0"/>
              <a:t>번째에</a:t>
            </a:r>
            <a:r>
              <a:rPr lang="ko-KR" altLang="en-US" baseline="0" dirty="0" smtClean="0"/>
              <a:t> 동시에  틀 제작과 그 벽을 </a:t>
            </a:r>
            <a:r>
              <a:rPr lang="en-US" altLang="ko-KR" baseline="0" dirty="0" smtClean="0"/>
              <a:t>WALL(=4) </a:t>
            </a:r>
            <a:r>
              <a:rPr lang="ko-KR" altLang="en-US" baseline="0" dirty="0" smtClean="0"/>
              <a:t>의 값을 넣습니다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하단 벽은 </a:t>
            </a:r>
            <a:r>
              <a:rPr lang="en-US" altLang="ko-KR" baseline="0" dirty="0" smtClean="0"/>
              <a:t>height</a:t>
            </a:r>
            <a:r>
              <a:rPr lang="ko-KR" altLang="en-US" baseline="0" dirty="0" smtClean="0"/>
              <a:t>로 정해서 </a:t>
            </a: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값을 고정 시키고 </a:t>
            </a: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문을 통해서 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축의 값만 증가시켜서 틀을 만들도록 했습니다</a:t>
            </a:r>
            <a:r>
              <a:rPr lang="en-US" altLang="ko-KR" baseline="0" dirty="0" smtClean="0"/>
              <a:t>. (</a:t>
            </a:r>
            <a:r>
              <a:rPr lang="en-US" altLang="ko-KR" baseline="0" dirty="0" err="1" smtClean="0"/>
              <a:t>copyboard</a:t>
            </a:r>
            <a:r>
              <a:rPr lang="en-US" altLang="ko-KR" baseline="0" dirty="0" smtClean="0"/>
              <a:t>[y][x] </a:t>
            </a:r>
            <a:r>
              <a:rPr lang="ko-KR" altLang="en-US" baseline="0" dirty="0" smtClean="0"/>
              <a:t>에 대입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6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RestCopyBoard</a:t>
            </a:r>
            <a:r>
              <a:rPr lang="ko-KR" altLang="en-US" dirty="0" smtClean="0"/>
              <a:t>에 만들어진 틀 속에서 </a:t>
            </a:r>
            <a:r>
              <a:rPr lang="en-US" altLang="ko-KR" dirty="0" smtClean="0"/>
              <a:t>board[y][x]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맞게 벽 모양을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86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배열에 맞게 </a:t>
            </a:r>
            <a:r>
              <a:rPr lang="en-US" altLang="ko-KR" dirty="0" smtClean="0"/>
              <a:t>[y][x]</a:t>
            </a:r>
            <a:r>
              <a:rPr lang="ko-KR" altLang="en-US" dirty="0" smtClean="0"/>
              <a:t> 위치에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■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출력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[*][*][3][3] </a:t>
            </a:r>
            <a:r>
              <a:rPr lang="ko-KR" altLang="en-US" dirty="0" smtClean="0"/>
              <a:t>위치에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 </a:t>
            </a:r>
            <a:r>
              <a:rPr lang="ko-KR" altLang="en-US" baseline="0" dirty="0" smtClean="0"/>
              <a:t>■를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0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CrushCheck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blockX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blockY</a:t>
            </a:r>
            <a:r>
              <a:rPr lang="en-US" altLang="ko-KR" baseline="0" dirty="0" smtClean="0"/>
              <a:t>, rotate)</a:t>
            </a:r>
            <a:r>
              <a:rPr lang="ko-KR" altLang="en-US" baseline="0" dirty="0" smtClean="0"/>
              <a:t>의 값을 입력을 받기때문에</a:t>
            </a:r>
            <a:endParaRPr lang="en-US" altLang="ko-KR" baseline="0" dirty="0" smtClean="0"/>
          </a:p>
          <a:p>
            <a:r>
              <a:rPr lang="en-US" altLang="ko-KR" baseline="0" dirty="0" smtClean="0"/>
              <a:t>Main</a:t>
            </a:r>
            <a:r>
              <a:rPr lang="ko-KR" altLang="en-US" baseline="0" dirty="0" smtClean="0"/>
              <a:t>속 </a:t>
            </a:r>
            <a:r>
              <a:rPr lang="en-US" altLang="ko-KR" baseline="0" dirty="0" smtClean="0"/>
              <a:t>while</a:t>
            </a:r>
            <a:r>
              <a:rPr lang="ko-KR" altLang="en-US" baseline="0" dirty="0" smtClean="0"/>
              <a:t>에 의해 계속 실행되어서 </a:t>
            </a:r>
            <a:r>
              <a:rPr lang="en-US" altLang="ko-KR" baseline="0" dirty="0" err="1" smtClean="0"/>
              <a:t>CrushCheck</a:t>
            </a:r>
            <a:r>
              <a:rPr lang="en-US" altLang="ko-KR" baseline="0" dirty="0" smtClean="0"/>
              <a:t>(0,1,0)</a:t>
            </a:r>
            <a:r>
              <a:rPr lang="ko-KR" altLang="en-US" baseline="0" dirty="0" smtClean="0"/>
              <a:t>의 값을 받기 때문에 내려옵니다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1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키에 맞는 </a:t>
            </a:r>
            <a:r>
              <a:rPr lang="en-US" altLang="ko-KR" dirty="0" err="1" smtClean="0"/>
              <a:t>ascii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코드를 매크로 상수로 지정하여 </a:t>
            </a:r>
            <a:r>
              <a:rPr lang="en-US" altLang="ko-KR" baseline="0" dirty="0" smtClean="0"/>
              <a:t>switch</a:t>
            </a:r>
            <a:r>
              <a:rPr lang="ko-KR" altLang="en-US" baseline="0" dirty="0" smtClean="0"/>
              <a:t>문에 입력을 받으면 그 값을 </a:t>
            </a:r>
            <a:r>
              <a:rPr lang="en-US" altLang="ko-KR" baseline="0" dirty="0" smtClean="0"/>
              <a:t>move</a:t>
            </a:r>
            <a:r>
              <a:rPr lang="ko-KR" altLang="en-US" baseline="0" dirty="0" smtClean="0"/>
              <a:t>에 옮겨서 실행시킨다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30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3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svg"/><Relationship Id="rId1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17" Type="http://schemas.openxmlformats.org/officeDocument/2006/relationships/image" Target="../media/image18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6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2.svg"/><Relationship Id="rId4" Type="http://schemas.openxmlformats.org/officeDocument/2006/relationships/image" Target="../media/image16.png"/><Relationship Id="rId9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svg"/><Relationship Id="rId7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42.svg"/><Relationship Id="rId5" Type="http://schemas.openxmlformats.org/officeDocument/2006/relationships/image" Target="../media/image14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8.svg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44.sv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hnseojun/ProJect_TetRis/blob/main/Tetris_project/Tetris_game.c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798287" y="1306286"/>
            <a:ext cx="10813142" cy="16927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accent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Qt</a:t>
            </a:r>
            <a:r>
              <a:rPr lang="ko-KR" altLang="en-US" sz="4400" dirty="0" smtClean="0">
                <a:solidFill>
                  <a:schemeClr val="accent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를 활용한 </a:t>
            </a:r>
            <a:endParaRPr lang="en-US" altLang="ko-KR" sz="4400" dirty="0" smtClean="0">
              <a:solidFill>
                <a:schemeClr val="accent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6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   -</a:t>
            </a:r>
            <a:r>
              <a:rPr lang="ko-KR" altLang="en-US" sz="6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통신에뮬레이터 제작</a:t>
            </a:r>
            <a:r>
              <a:rPr lang="en-US" altLang="ko-KR" sz="6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-</a:t>
            </a:r>
            <a:endParaRPr lang="ko-KR" altLang="en-US" sz="6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1553030" y="4614914"/>
            <a:ext cx="9303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2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팀  </a:t>
            </a:r>
            <a:r>
              <a:rPr lang="ko-KR" altLang="en-US" sz="30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정홍근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박세진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신동훈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조영탁 </a:t>
            </a:r>
            <a:r>
              <a:rPr lang="en-US" altLang="ko-KR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30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이수성</a:t>
            </a:r>
            <a:endParaRPr lang="ko-KR" altLang="en-US" sz="30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591941" y="1246374"/>
            <a:ext cx="25668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4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Flowchart</a:t>
            </a:r>
            <a:endParaRPr lang="ko-KR" altLang="en-US" sz="34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62" y="260062"/>
            <a:ext cx="6352059" cy="64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코드 설명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97" y="659518"/>
            <a:ext cx="5038174" cy="5099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429608"/>
            <a:ext cx="4373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Main()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함수에 들어가는 함수들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29608"/>
            <a:ext cx="5619762" cy="1682514"/>
            <a:chOff x="685198" y="2359270"/>
            <a:chExt cx="5796984" cy="16825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제작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/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블록판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출력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2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통해서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X, Y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축에 입력을 받고 출력을 합니다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273560"/>
              <a:ext cx="5724394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Board[y][x]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에 해당하는 곳에 모양을 출력 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Board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안에는 벽을 설정하기 위함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28" y="1462088"/>
            <a:ext cx="5256000" cy="42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84" y="1602316"/>
            <a:ext cx="6743700" cy="32177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63" y="1602317"/>
            <a:ext cx="3217762" cy="32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854827"/>
            <a:ext cx="4345162" cy="325997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8" y="2444626"/>
            <a:ext cx="5796984" cy="2879624"/>
            <a:chOff x="685198" y="2816415"/>
            <a:chExt cx="5796984" cy="28796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BlockShape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[][][][]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을 작성하여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차원 배열을 생성하고</a:t>
              </a:r>
              <a:endPara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7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가지 블록 모양 표현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489003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종류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][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모양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]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2086266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,},</a:t>
              </a:r>
              <a:b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1,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3377130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{1,  1, 1, 1,},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0, 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},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4778198" y="3987879"/>
              <a:ext cx="1416164" cy="170816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1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{0,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1, </a:t>
              </a:r>
              <a: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0, 0,},</a:t>
              </a:r>
              <a:br>
                <a:rPr lang="en-US" altLang="ko-KR" sz="14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}</a:t>
              </a:r>
              <a:endParaRPr lang="en-US" altLang="ko-KR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362" y="4124529"/>
            <a:ext cx="524536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</a:t>
            </a:r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하강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85197" y="2444626"/>
            <a:ext cx="5796985" cy="1526164"/>
            <a:chOff x="685197" y="2816415"/>
            <a:chExt cx="5796985" cy="15261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블록이 자동으로 바닥으로 내려오게 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7" y="3574355"/>
              <a:ext cx="5634465" cy="7682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Drop()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함수가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main() 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함수 안에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while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문에서 계속 </a:t>
              </a:r>
              <a: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반복됩니다</a:t>
              </a: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663" y="1462088"/>
            <a:ext cx="5448300" cy="39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E5333-35AA-4FFB-A824-E3B15339026D}"/>
              </a:ext>
            </a:extLst>
          </p:cNvPr>
          <p:cNvSpPr txBox="1"/>
          <p:nvPr/>
        </p:nvSpPr>
        <p:spPr>
          <a:xfrm>
            <a:off x="685198" y="2038662"/>
            <a:ext cx="546439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jalnan" panose="020B0600000101010101" pitchFamily="50" charset="-127"/>
                <a:ea typeface="jalnan" panose="020B0600000101010101" pitchFamily="50" charset="-127"/>
              </a:rPr>
              <a:t>키보드 입력 값을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 매크로 상수로 선언하고 </a:t>
            </a: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600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문을 사용하여 그 상황에 맞는 경우를 실행</a:t>
            </a:r>
            <a:endParaRPr lang="en-US" altLang="ko-KR" sz="1600" dirty="0"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ARROW 224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LEFT 75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RIGHT 77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UP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72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define DOWN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80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SPACEBAR 32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C 99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Z 122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P 112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Enter 13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 Esc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960" y="1000166"/>
            <a:ext cx="4600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392434" y="1250537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38816" y="2414871"/>
            <a:ext cx="4549518" cy="1795079"/>
            <a:chOff x="685198" y="2359270"/>
            <a:chExt cx="6118096" cy="1795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6118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가로축의 블록이 </a:t>
              </a:r>
              <a:r>
                <a:rPr lang="en-US" altLang="ko-KR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10</a:t>
              </a:r>
              <a:r>
                <a:rPr lang="ko-KR" altLang="en-US" sz="1600" dirty="0">
                  <a:latin typeface="jalnan" panose="020B0600000101010101" pitchFamily="50" charset="-127"/>
                  <a:ea typeface="jalnan" panose="020B0600000101010101" pitchFamily="50" charset="-127"/>
                </a:rPr>
                <a:t>개가 다 차면 한 줄을 지운다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39889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3127494"/>
              <a:ext cx="57969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최대 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4</a:t>
              </a: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줄까지 지울 수 있고</a:t>
              </a:r>
              <a: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지워진 블록 위의 블록은 아래로 내린다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1008098"/>
            <a:ext cx="700959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685198" y="1240341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sz="4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5198" y="2419558"/>
            <a:ext cx="5359514" cy="1857852"/>
            <a:chOff x="685198" y="2359270"/>
            <a:chExt cx="5796984" cy="18578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CE5333-35AA-4FFB-A824-E3B15339026D}"/>
                </a:ext>
              </a:extLst>
            </p:cNvPr>
            <p:cNvSpPr txBox="1"/>
            <p:nvPr/>
          </p:nvSpPr>
          <p:spPr>
            <a:xfrm>
              <a:off x="685198" y="2359270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1B2493-BD1E-4996-818C-3183D802398A}"/>
                </a:ext>
              </a:extLst>
            </p:cNvPr>
            <p:cNvSpPr txBox="1"/>
            <p:nvPr/>
          </p:nvSpPr>
          <p:spPr>
            <a:xfrm>
              <a:off x="685198" y="2816415"/>
              <a:ext cx="5796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6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고정된 블록이  경계선에 닿으면 게임이 종료된다</a:t>
              </a:r>
              <a:endParaRPr lang="en-US" altLang="ko-KR" sz="16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19AAB-4072-45DD-BD21-5A5FDCE9D593}"/>
                </a:ext>
              </a:extLst>
            </p:cNvPr>
            <p:cNvSpPr txBox="1"/>
            <p:nvPr/>
          </p:nvSpPr>
          <p:spPr>
            <a:xfrm>
              <a:off x="685198" y="3755457"/>
              <a:ext cx="5724394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71450" indent="-171450">
                <a:buFont typeface="Wingdings" panose="05000000000000000000" pitchFamily="2" charset="2"/>
                <a:buChar char="§"/>
                <a:defRPr sz="1200">
                  <a:solidFill>
                    <a:srgbClr val="4D4D4D"/>
                  </a:solidFill>
                </a:defRPr>
              </a:lvl1pPr>
            </a:lstStyle>
            <a:p>
              <a:pPr marL="0" indent="0">
                <a:lnSpc>
                  <a:spcPct val="150000"/>
                </a:lnSpc>
                <a:buNone/>
              </a:pPr>
              <a:endPara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712" y="988392"/>
            <a:ext cx="59626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5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D721D-16F6-4FCD-B66F-199B507DFF63}"/>
              </a:ext>
            </a:extLst>
          </p:cNvPr>
          <p:cNvSpPr txBox="1"/>
          <p:nvPr/>
        </p:nvSpPr>
        <p:spPr>
          <a:xfrm>
            <a:off x="377365" y="982232"/>
            <a:ext cx="3025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차</a:t>
            </a:r>
            <a:r>
              <a:rPr lang="en-US" altLang="ko-KR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4000" dirty="0" err="1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례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68346" y="612900"/>
            <a:ext cx="2752220" cy="1787407"/>
            <a:chOff x="5068817" y="612900"/>
            <a:chExt cx="2752220" cy="17874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29E1C8-8A0B-4E04-BD5D-27E9E00E2DFD}"/>
                </a:ext>
              </a:extLst>
            </p:cNvPr>
            <p:cNvSpPr txBox="1"/>
            <p:nvPr/>
          </p:nvSpPr>
          <p:spPr>
            <a:xfrm>
              <a:off x="5081517" y="1476977"/>
              <a:ext cx="27395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학습 내용을 바탕으로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화면 구성</a:t>
              </a:r>
              <a:endParaRPr lang="ko-KR" altLang="en-US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69A1721-C8BE-4356-90BB-C7E1E843BB1E}"/>
                </a:ext>
              </a:extLst>
            </p:cNvPr>
            <p:cNvSpPr/>
            <p:nvPr/>
          </p:nvSpPr>
          <p:spPr>
            <a:xfrm>
              <a:off x="5081517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프로젝트 개요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BCEC79E-456C-4008-9E5C-C2841505D4F9}"/>
                </a:ext>
              </a:extLst>
            </p:cNvPr>
            <p:cNvSpPr/>
            <p:nvPr/>
          </p:nvSpPr>
          <p:spPr>
            <a:xfrm>
              <a:off x="5068817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jalnan" panose="020B0600000101010101" pitchFamily="50" charset="-127"/>
                  <a:ea typeface="jalnan" panose="020B0600000101010101" pitchFamily="50" charset="-127"/>
                </a:rPr>
                <a:t>01.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43847" y="2961141"/>
            <a:ext cx="2836708" cy="1765976"/>
            <a:chOff x="8121333" y="612900"/>
            <a:chExt cx="3409149" cy="17659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0B73BF-4E1A-471B-932C-5F624CC2D352}"/>
                </a:ext>
              </a:extLst>
            </p:cNvPr>
            <p:cNvSpPr txBox="1"/>
            <p:nvPr/>
          </p:nvSpPr>
          <p:spPr>
            <a:xfrm>
              <a:off x="8134033" y="1455546"/>
              <a:ext cx="33964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#define / if / for </a:t>
              </a:r>
              <a:b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    / while / switch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7EC0C2-BE9D-47FF-A8E2-752BB1D04AAE}"/>
                </a:ext>
              </a:extLst>
            </p:cNvPr>
            <p:cNvSpPr/>
            <p:nvPr/>
          </p:nvSpPr>
          <p:spPr>
            <a:xfrm>
              <a:off x="8134033" y="1107645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관련 이론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5B8AFA-4C35-40AF-9B40-2F923B04824E}"/>
                </a:ext>
              </a:extLst>
            </p:cNvPr>
            <p:cNvSpPr/>
            <p:nvPr/>
          </p:nvSpPr>
          <p:spPr>
            <a:xfrm>
              <a:off x="8121333" y="612900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03.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604608" y="2961141"/>
            <a:ext cx="2648963" cy="3427969"/>
            <a:chOff x="5068817" y="2961141"/>
            <a:chExt cx="2648963" cy="34279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2B6DC8-E1CB-4D70-B413-0865E1CFEBEF}"/>
                </a:ext>
              </a:extLst>
            </p:cNvPr>
            <p:cNvSpPr txBox="1"/>
            <p:nvPr/>
          </p:nvSpPr>
          <p:spPr>
            <a:xfrm>
              <a:off x="5081518" y="3803787"/>
              <a:ext cx="263626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보드 제작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 생성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하강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이동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블록</a:t>
              </a:r>
              <a:r>
                <a:rPr lang="en-US" altLang="ko-KR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줄 제거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algn="l"/>
              <a:r>
                <a:rPr lang="ko-KR" altLang="en-US" sz="1800" dirty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□ </a:t>
              </a: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게임 오버</a:t>
              </a:r>
              <a:endParaRPr lang="en-US" altLang="ko-KR" sz="18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B62E82-0E32-493E-924F-1050CF6A4CDF}"/>
                </a:ext>
              </a:extLst>
            </p:cNvPr>
            <p:cNvSpPr/>
            <p:nvPr/>
          </p:nvSpPr>
          <p:spPr>
            <a:xfrm>
              <a:off x="508151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코드 설명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942706-5481-48E6-BB1C-6E7CF47343DF}"/>
                </a:ext>
              </a:extLst>
            </p:cNvPr>
            <p:cNvSpPr/>
            <p:nvPr/>
          </p:nvSpPr>
          <p:spPr>
            <a:xfrm>
              <a:off x="506881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05.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25961" y="2961141"/>
            <a:ext cx="2648962" cy="864077"/>
            <a:chOff x="8121333" y="2961141"/>
            <a:chExt cx="2648962" cy="864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8134033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자체 평가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8121333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06.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74695" y="2961141"/>
            <a:ext cx="2648963" cy="1320929"/>
            <a:chOff x="1537607" y="2961141"/>
            <a:chExt cx="2648963" cy="13209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E22114-7D1B-4C3B-8005-9F5E91CC244D}"/>
                </a:ext>
              </a:extLst>
            </p:cNvPr>
            <p:cNvSpPr txBox="1"/>
            <p:nvPr/>
          </p:nvSpPr>
          <p:spPr>
            <a:xfrm>
              <a:off x="1550308" y="3912738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ko-KR" altLang="en-US" sz="18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■ 전체적인 순서도 </a:t>
              </a:r>
              <a:endParaRPr lang="en-US" altLang="ko-KR" sz="18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04.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625239" y="612900"/>
            <a:ext cx="2648962" cy="864077"/>
            <a:chOff x="1537607" y="2961141"/>
            <a:chExt cx="2648962" cy="8640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C7F678-B4DE-47A0-B063-E4559A4F3161}"/>
                </a:ext>
              </a:extLst>
            </p:cNvPr>
            <p:cNvSpPr/>
            <p:nvPr/>
          </p:nvSpPr>
          <p:spPr>
            <a:xfrm>
              <a:off x="1550307" y="3455886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팀 구성원 역할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B500E0-4267-4E4E-8714-C5B1865F763D}"/>
                </a:ext>
              </a:extLst>
            </p:cNvPr>
            <p:cNvSpPr/>
            <p:nvPr/>
          </p:nvSpPr>
          <p:spPr>
            <a:xfrm>
              <a:off x="1537607" y="2961141"/>
              <a:ext cx="2636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02.</a:t>
              </a:r>
              <a:endParaRPr lang="en-US" altLang="ko-KR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5088433" y="3427928"/>
            <a:ext cx="197923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1615513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키 입력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288F25-9024-4A9C-930F-AEC41F3B2799}"/>
              </a:ext>
            </a:extLst>
          </p:cNvPr>
          <p:cNvSpPr/>
          <p:nvPr/>
        </p:nvSpPr>
        <p:spPr>
          <a:xfrm>
            <a:off x="5190177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줄 제거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0D1E2A-C1EB-492B-AE96-946CB15E6B79}"/>
              </a:ext>
            </a:extLst>
          </p:cNvPr>
          <p:cNvSpPr/>
          <p:nvPr/>
        </p:nvSpPr>
        <p:spPr>
          <a:xfrm>
            <a:off x="8707861" y="6253960"/>
            <a:ext cx="1947086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게임 오버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CDB887-9A9E-4652-B699-7808F620A0D4}"/>
              </a:ext>
            </a:extLst>
          </p:cNvPr>
          <p:cNvSpPr txBox="1"/>
          <p:nvPr/>
        </p:nvSpPr>
        <p:spPr>
          <a:xfrm>
            <a:off x="4745326" y="332806"/>
            <a:ext cx="252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실행 화면</a:t>
            </a:r>
            <a:endParaRPr lang="ko-KR" altLang="en-US" sz="32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D3330A-749C-4721-BF2C-54C667BC939A}"/>
              </a:ext>
            </a:extLst>
          </p:cNvPr>
          <p:cNvSpPr/>
          <p:nvPr/>
        </p:nvSpPr>
        <p:spPr>
          <a:xfrm>
            <a:off x="1487411" y="3407925"/>
            <a:ext cx="198000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판 제작</a:t>
            </a:r>
            <a:endParaRPr lang="en-US" altLang="ko-KR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6" name="그림 개체 틀 20"/>
          <p:cNvPicPr>
            <a:picLocks noChangeAspect="1"/>
          </p:cNvPicPr>
          <p:nvPr/>
        </p:nvPicPr>
        <p:blipFill>
          <a:blip r:embed="rId3"/>
          <a:srcRect t="5714" b="5714"/>
          <a:stretch>
            <a:fillRect/>
          </a:stretch>
        </p:blipFill>
        <p:spPr>
          <a:xfrm>
            <a:off x="5088435" y="1219336"/>
            <a:ext cx="1980002" cy="19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1219337"/>
            <a:ext cx="1980000" cy="19799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11" y="3991136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58" y="3985847"/>
            <a:ext cx="1979231" cy="19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55" y="3985847"/>
            <a:ext cx="1980000" cy="1980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E6F23C-9957-4124-BC99-6E5F9F291A2E}"/>
              </a:ext>
            </a:extLst>
          </p:cNvPr>
          <p:cNvSpPr/>
          <p:nvPr/>
        </p:nvSpPr>
        <p:spPr>
          <a:xfrm>
            <a:off x="8689464" y="3427928"/>
            <a:ext cx="197167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ko-KR" altLang="en-US" b="1" dirty="0" smtClean="0">
                <a:latin typeface="jalnan" panose="020B0600000101010101" pitchFamily="50" charset="-127"/>
                <a:ea typeface="jalnan" panose="020B0600000101010101" pitchFamily="50" charset="-127"/>
              </a:rPr>
              <a:t>블록 하강</a:t>
            </a:r>
            <a:endParaRPr lang="en-US" altLang="ko-KR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66" y="1200405"/>
            <a:ext cx="19716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573823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자체 평가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1052512" y="286530"/>
            <a:ext cx="4737555" cy="2942457"/>
            <a:chOff x="1383650" y="924858"/>
            <a:chExt cx="3988446" cy="2260994"/>
          </a:xfrm>
        </p:grpSpPr>
        <p:grpSp>
          <p:nvGrpSpPr>
            <p:cNvPr id="20" name="그룹 19"/>
            <p:cNvGrpSpPr/>
            <p:nvPr/>
          </p:nvGrpSpPr>
          <p:grpSpPr>
            <a:xfrm>
              <a:off x="2939559" y="1104123"/>
              <a:ext cx="2432537" cy="2081729"/>
              <a:chOff x="2121878" y="664507"/>
              <a:chExt cx="2432537" cy="208172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16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정홍근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106133"/>
                <a:ext cx="2432534" cy="1640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전체적인 틀을 구성하여서 조금씩 코드를 추가하면 정상적으로 돌아갈 줄 알았지만 그 과정에서 발생하는 오류가 정말 많았다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500" b="1" dirty="0" smtClean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4" name="그림 개체 틀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650" y="924858"/>
              <a:ext cx="1288942" cy="1499866"/>
            </a:xfrm>
            <a:prstGeom prst="ellipse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6169142" y="286529"/>
            <a:ext cx="5417141" cy="2626935"/>
            <a:chOff x="1296209" y="924857"/>
            <a:chExt cx="4075887" cy="2626935"/>
          </a:xfrm>
        </p:grpSpPr>
        <p:grpSp>
          <p:nvGrpSpPr>
            <p:cNvPr id="37" name="그룹 36"/>
            <p:cNvGrpSpPr/>
            <p:nvPr/>
          </p:nvGrpSpPr>
          <p:grpSpPr>
            <a:xfrm>
              <a:off x="2939559" y="1104123"/>
              <a:ext cx="2432537" cy="2447669"/>
              <a:chOff x="2121878" y="664507"/>
              <a:chExt cx="2432537" cy="244766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72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박세진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21881" y="1288600"/>
                <a:ext cx="2432534" cy="1823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500" b="1" dirty="0" err="1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Qt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를 활용한 통신프로그램은 경이롭다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뭔가를 원격조정해서 원하는 작업을 할 수 있다니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,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이런 프로그램을 창조할 수 있는 도구를 접하게 되어 그 가치가 너무 기대된다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  <a:endParaRPr lang="en-US" altLang="ko-KR" sz="15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pic>
          <p:nvPicPr>
            <p:cNvPr id="38" name="그림 개체 틀 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209" y="924857"/>
              <a:ext cx="1176059" cy="1951926"/>
            </a:xfrm>
            <a:prstGeom prst="ellipse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6177902" y="3470134"/>
            <a:ext cx="5402990" cy="2614710"/>
            <a:chOff x="1249587" y="960026"/>
            <a:chExt cx="4118585" cy="2267838"/>
          </a:xfrm>
        </p:grpSpPr>
        <p:grpSp>
          <p:nvGrpSpPr>
            <p:cNvPr id="42" name="그룹 41"/>
            <p:cNvGrpSpPr/>
            <p:nvPr/>
          </p:nvGrpSpPr>
          <p:grpSpPr>
            <a:xfrm>
              <a:off x="2935638" y="1104123"/>
              <a:ext cx="2432534" cy="2123741"/>
              <a:chOff x="2117957" y="664507"/>
              <a:chExt cx="2432534" cy="212374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583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이수성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17957" y="1206591"/>
                <a:ext cx="2432534" cy="158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처음에는 어려운 목표라고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생각하였으나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,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모두 힘을 합쳐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노력하니</a:t>
                </a:r>
                <a:r>
                  <a:rPr lang="en-US" altLang="ko-KR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생각보다 진행 속도가 빨라서 놀랐고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,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이로 인해 팀 프로젝트의 효과와 중요성에 대하여 많이 깨닫게 되었다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3" name="그림 개체 틀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7" y="960026"/>
              <a:ext cx="1184814" cy="1827014"/>
            </a:xfrm>
            <a:prstGeom prst="ellipse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93269" y="3470133"/>
            <a:ext cx="4932159" cy="2964725"/>
            <a:chOff x="1249586" y="907270"/>
            <a:chExt cx="4152280" cy="2964725"/>
          </a:xfrm>
        </p:grpSpPr>
        <p:grpSp>
          <p:nvGrpSpPr>
            <p:cNvPr id="47" name="그룹 46"/>
            <p:cNvGrpSpPr/>
            <p:nvPr/>
          </p:nvGrpSpPr>
          <p:grpSpPr>
            <a:xfrm>
              <a:off x="2939559" y="1104123"/>
              <a:ext cx="2462307" cy="2767872"/>
              <a:chOff x="2121878" y="664507"/>
              <a:chExt cx="2462307" cy="276787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62E7C1-4D45-49A1-8EC8-97AE105410C1}"/>
                  </a:ext>
                </a:extLst>
              </p:cNvPr>
              <p:cNvSpPr txBox="1"/>
              <p:nvPr/>
            </p:nvSpPr>
            <p:spPr>
              <a:xfrm>
                <a:off x="2121878" y="664507"/>
                <a:ext cx="1570891" cy="672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신동훈</a:t>
                </a:r>
                <a:endParaRPr lang="en-US" altLang="ko-KR" sz="2800" b="1" dirty="0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48FF7E-503D-49E5-AD8A-64A5AE82864B}"/>
                  </a:ext>
                </a:extLst>
              </p:cNvPr>
              <p:cNvSpPr txBox="1"/>
              <p:nvPr/>
            </p:nvSpPr>
            <p:spPr>
              <a:xfrm>
                <a:off x="2151651" y="1262554"/>
                <a:ext cx="243253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/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팀원들이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각자 맡은 작업을 팀원들이 수행을 하고 오류 수정을 하고 </a:t>
                </a:r>
                <a:r>
                  <a:rPr lang="ko-KR" altLang="en-US" sz="1500" b="1" dirty="0" smtClean="0">
                    <a:latin typeface="jalnan" panose="020B0600000101010101" pitchFamily="50" charset="-127"/>
                    <a:ea typeface="jalnan" panose="020B0600000101010101" pitchFamily="50" charset="-127"/>
                  </a:rPr>
                  <a:t>필요한 </a:t>
                </a:r>
                <a:r>
                  <a:rPr lang="ko-KR" altLang="en-US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자료를 찾고 하나씩 해 내 가면서 팀워크의 중요성과 아직 모자란 부분이 많다고 느끼고 더 분발 해야겠다고 느꼈다</a:t>
                </a:r>
                <a:r>
                  <a:rPr lang="en-US" altLang="ko-KR" sz="1500" b="1" dirty="0">
                    <a:latin typeface="jalnan" panose="020B0600000101010101" pitchFamily="50" charset="-127"/>
                    <a:ea typeface="jalnan" panose="020B0600000101010101" pitchFamily="50" charset="-127"/>
                  </a:rPr>
                  <a:t>.</a:t>
                </a:r>
              </a:p>
            </p:txBody>
          </p:sp>
        </p:grpSp>
        <p:pic>
          <p:nvPicPr>
            <p:cNvPr id="48" name="그림 개체 틀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586" y="907270"/>
              <a:ext cx="1393233" cy="214460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8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2919049" y="2466157"/>
            <a:ext cx="6400799" cy="116955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7000" b="0" dirty="0" smtClean="0">
                <a:latin typeface="jalnan" panose="020B0600000101010101" pitchFamily="50" charset="-127"/>
                <a:ea typeface="jalnan" panose="020B0600000101010101" pitchFamily="50" charset="-127"/>
                <a:hlinkClick r:id="rId2"/>
              </a:rPr>
              <a:t>감사합니다</a:t>
            </a:r>
            <a:r>
              <a:rPr lang="en-US" altLang="ko-KR" sz="7000" b="0" dirty="0" smtClean="0">
                <a:latin typeface="jalnan" panose="020B0600000101010101" pitchFamily="50" charset="-127"/>
                <a:ea typeface="jalnan" panose="020B0600000101010101" pitchFamily="50" charset="-127"/>
                <a:hlinkClick r:id="rId2"/>
              </a:rPr>
              <a:t>.</a:t>
            </a:r>
            <a:r>
              <a:rPr lang="en-US" altLang="ko-KR" sz="7000" b="0" dirty="0" smtClean="0">
                <a:latin typeface="jalnan" panose="020B0600000101010101" pitchFamily="50" charset="-127"/>
                <a:ea typeface="jalnan" panose="020B0600000101010101" pitchFamily="50" charset="-127"/>
                <a:hlinkClick r:id="rId2"/>
              </a:rPr>
              <a:t>!</a:t>
            </a:r>
            <a:endParaRPr lang="en-US" altLang="ko-KR" sz="7000" b="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355319" y="2226650"/>
            <a:ext cx="5537850" cy="367023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이용하여 반복적인 값 입력을 줄 일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이용해서 반복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출력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연산이 가능하다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조건을 걸어서 경우의 수를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경우에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맞는 </a:t>
            </a: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값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배열을 이용하여 값을 저장하고 출력을 할 수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While 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문을 이용하여 반복작업을 계속 호출해서 사용한다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이를 통해서 키보드의 입력과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CMD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창에서 위치만 </a:t>
            </a:r>
            <a: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알 수 있다면 </a:t>
            </a:r>
            <a:r>
              <a:rPr lang="ko-KR" altLang="en-US" sz="15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테트리스를</a:t>
            </a:r>
            <a:r>
              <a:rPr lang="ko-KR" altLang="en-US" sz="15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만들 수 있다</a:t>
            </a:r>
            <a:endParaRPr lang="en-US" altLang="ko-KR" sz="15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프로젝트 개요</a:t>
            </a:r>
            <a:endParaRPr lang="ko-KR" altLang="en-US" sz="40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4825" y="0"/>
            <a:ext cx="1526369" cy="1462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43" y="1462088"/>
            <a:ext cx="3547482" cy="39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6" y="2707947"/>
            <a:ext cx="8660423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팀 구성원 역할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513808" y="2025490"/>
            <a:ext cx="2568112" cy="3637316"/>
            <a:chOff x="1778459" y="2063590"/>
            <a:chExt cx="2568112" cy="363731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23907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임시보드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</a:t>
              </a:r>
              <a:endParaRPr lang="en-US" altLang="ko-KR" sz="13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오버라인까지 차면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게임오버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추가보드에</a:t>
              </a: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 점수 및 </a:t>
              </a:r>
              <a: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삭제한 줄 수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보드 최신화 및 출력</a:t>
              </a:r>
              <a:endParaRPr lang="en-US" altLang="ko-KR" sz="13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51D04EC-3454-4EA2-8323-A49C5DC0A0E3}"/>
                </a:ext>
              </a:extLst>
            </p:cNvPr>
            <p:cNvGrpSpPr/>
            <p:nvPr/>
          </p:nvGrpSpPr>
          <p:grpSpPr>
            <a:xfrm>
              <a:off x="2947325" y="2063590"/>
              <a:ext cx="199893" cy="241051"/>
              <a:chOff x="2845204" y="1004030"/>
              <a:chExt cx="190595" cy="229838"/>
            </a:xfrm>
            <a:solidFill>
              <a:schemeClr val="bg1"/>
            </a:solidFill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1C2254C7-9A97-49B3-904E-9D51F58FD4DD}"/>
                  </a:ext>
                </a:extLst>
              </p:cNvPr>
              <p:cNvSpPr/>
              <p:nvPr/>
            </p:nvSpPr>
            <p:spPr>
              <a:xfrm>
                <a:off x="2845299" y="1004030"/>
                <a:ext cx="190500" cy="28575"/>
              </a:xfrm>
              <a:custGeom>
                <a:avLst/>
                <a:gdLst>
                  <a:gd name="connsiteX0" fmla="*/ 173736 w 190500"/>
                  <a:gd name="connsiteY0" fmla="*/ 7144 h 28575"/>
                  <a:gd name="connsiteX1" fmla="*/ 18288 w 190500"/>
                  <a:gd name="connsiteY1" fmla="*/ 7144 h 28575"/>
                  <a:gd name="connsiteX2" fmla="*/ 7144 w 190500"/>
                  <a:gd name="connsiteY2" fmla="*/ 18288 h 28575"/>
                  <a:gd name="connsiteX3" fmla="*/ 18288 w 190500"/>
                  <a:gd name="connsiteY3" fmla="*/ 29432 h 28575"/>
                  <a:gd name="connsiteX4" fmla="*/ 173736 w 190500"/>
                  <a:gd name="connsiteY4" fmla="*/ 29432 h 28575"/>
                  <a:gd name="connsiteX5" fmla="*/ 184880 w 190500"/>
                  <a:gd name="connsiteY5" fmla="*/ 18288 h 28575"/>
                  <a:gd name="connsiteX6" fmla="*/ 173736 w 19050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8575">
                    <a:moveTo>
                      <a:pt x="173736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173736" y="29432"/>
                    </a:lnTo>
                    <a:cubicBezTo>
                      <a:pt x="179832" y="29432"/>
                      <a:pt x="184880" y="24479"/>
                      <a:pt x="184880" y="18288"/>
                    </a:cubicBezTo>
                    <a:cubicBezTo>
                      <a:pt x="184880" y="12097"/>
                      <a:pt x="179832" y="7144"/>
                      <a:pt x="1737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2AC0374F-7834-48DC-8859-4FB77F181AE8}"/>
                  </a:ext>
                </a:extLst>
              </p:cNvPr>
              <p:cNvSpPr/>
              <p:nvPr/>
            </p:nvSpPr>
            <p:spPr>
              <a:xfrm>
                <a:off x="2845204" y="1048416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54850BFD-7F5D-4BF1-BBDF-2E2076410139}"/>
                  </a:ext>
                </a:extLst>
              </p:cNvPr>
              <p:cNvSpPr/>
              <p:nvPr/>
            </p:nvSpPr>
            <p:spPr>
              <a:xfrm>
                <a:off x="2845204" y="1092803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8A1CD16-258F-420A-9FEF-FC41CDFD1624}"/>
                  </a:ext>
                </a:extLst>
              </p:cNvPr>
              <p:cNvSpPr/>
              <p:nvPr/>
            </p:nvSpPr>
            <p:spPr>
              <a:xfrm>
                <a:off x="2845204" y="1137189"/>
                <a:ext cx="142875" cy="28575"/>
              </a:xfrm>
              <a:custGeom>
                <a:avLst/>
                <a:gdLst>
                  <a:gd name="connsiteX0" fmla="*/ 129350 w 142875"/>
                  <a:gd name="connsiteY0" fmla="*/ 7144 h 28575"/>
                  <a:gd name="connsiteX1" fmla="*/ 18288 w 142875"/>
                  <a:gd name="connsiteY1" fmla="*/ 7144 h 28575"/>
                  <a:gd name="connsiteX2" fmla="*/ 7144 w 142875"/>
                  <a:gd name="connsiteY2" fmla="*/ 18288 h 28575"/>
                  <a:gd name="connsiteX3" fmla="*/ 18288 w 142875"/>
                  <a:gd name="connsiteY3" fmla="*/ 29432 h 28575"/>
                  <a:gd name="connsiteX4" fmla="*/ 129350 w 142875"/>
                  <a:gd name="connsiteY4" fmla="*/ 29432 h 28575"/>
                  <a:gd name="connsiteX5" fmla="*/ 140494 w 142875"/>
                  <a:gd name="connsiteY5" fmla="*/ 18288 h 28575"/>
                  <a:gd name="connsiteX6" fmla="*/ 129350 w 14287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28575">
                    <a:moveTo>
                      <a:pt x="129350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384"/>
                      <a:pt x="12097" y="29432"/>
                      <a:pt x="18288" y="29432"/>
                    </a:cubicBezTo>
                    <a:lnTo>
                      <a:pt x="129350" y="29432"/>
                    </a:lnTo>
                    <a:cubicBezTo>
                      <a:pt x="135446" y="29432"/>
                      <a:pt x="140494" y="24479"/>
                      <a:pt x="140494" y="18288"/>
                    </a:cubicBezTo>
                    <a:cubicBezTo>
                      <a:pt x="140494" y="12097"/>
                      <a:pt x="135541" y="7144"/>
                      <a:pt x="129350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48F52C37-26C5-43F2-A0E5-8E52546FEBB9}"/>
                  </a:ext>
                </a:extLst>
              </p:cNvPr>
              <p:cNvSpPr/>
              <p:nvPr/>
            </p:nvSpPr>
            <p:spPr>
              <a:xfrm>
                <a:off x="2934167" y="1205293"/>
                <a:ext cx="95250" cy="28575"/>
              </a:xfrm>
              <a:custGeom>
                <a:avLst/>
                <a:gdLst>
                  <a:gd name="connsiteX0" fmla="*/ 84868 w 95250"/>
                  <a:gd name="connsiteY0" fmla="*/ 7144 h 28575"/>
                  <a:gd name="connsiteX1" fmla="*/ 18288 w 95250"/>
                  <a:gd name="connsiteY1" fmla="*/ 7144 h 28575"/>
                  <a:gd name="connsiteX2" fmla="*/ 7144 w 95250"/>
                  <a:gd name="connsiteY2" fmla="*/ 18288 h 28575"/>
                  <a:gd name="connsiteX3" fmla="*/ 18288 w 95250"/>
                  <a:gd name="connsiteY3" fmla="*/ 29432 h 28575"/>
                  <a:gd name="connsiteX4" fmla="*/ 84868 w 95250"/>
                  <a:gd name="connsiteY4" fmla="*/ 29432 h 28575"/>
                  <a:gd name="connsiteX5" fmla="*/ 96012 w 95250"/>
                  <a:gd name="connsiteY5" fmla="*/ 18288 h 28575"/>
                  <a:gd name="connsiteX6" fmla="*/ 84868 w 95250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0" h="28575">
                    <a:moveTo>
                      <a:pt x="84868" y="7144"/>
                    </a:moveTo>
                    <a:lnTo>
                      <a:pt x="18288" y="7144"/>
                    </a:lnTo>
                    <a:cubicBezTo>
                      <a:pt x="12192" y="7144"/>
                      <a:pt x="7144" y="12097"/>
                      <a:pt x="7144" y="18288"/>
                    </a:cubicBezTo>
                    <a:cubicBezTo>
                      <a:pt x="7144" y="24479"/>
                      <a:pt x="12097" y="29432"/>
                      <a:pt x="18288" y="29432"/>
                    </a:cubicBezTo>
                    <a:lnTo>
                      <a:pt x="84868" y="29432"/>
                    </a:lnTo>
                    <a:cubicBezTo>
                      <a:pt x="90964" y="29432"/>
                      <a:pt x="96012" y="24479"/>
                      <a:pt x="96012" y="18288"/>
                    </a:cubicBezTo>
                    <a:cubicBezTo>
                      <a:pt x="96012" y="12097"/>
                      <a:pt x="90964" y="7144"/>
                      <a:pt x="84868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>
                  <a:solidFill>
                    <a:srgbClr val="076CFF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7394F3-4FC9-46A2-9FD7-669F34A8CCDF}"/>
              </a:ext>
            </a:extLst>
          </p:cNvPr>
          <p:cNvSpPr txBox="1"/>
          <p:nvPr/>
        </p:nvSpPr>
        <p:spPr>
          <a:xfrm>
            <a:off x="1252064" y="965232"/>
            <a:ext cx="333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역할</a:t>
            </a:r>
            <a:endParaRPr lang="ko-KR" altLang="en-US" sz="24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428838" y="1663829"/>
            <a:ext cx="2568112" cy="4002466"/>
            <a:chOff x="1778459" y="1698440"/>
            <a:chExt cx="2568112" cy="4002466"/>
          </a:xfrm>
        </p:grpSpPr>
        <p:sp>
          <p:nvSpPr>
            <p:cNvPr id="69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889816" y="2713219"/>
              <a:ext cx="2456753" cy="170816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생성 및 색상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회전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충돌 체크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일정 시간마다 블록 하강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미리보기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박세진</a:t>
              </a:r>
              <a:endParaRPr lang="ko-KR" altLang="en-US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261297" y="1660340"/>
            <a:ext cx="2568112" cy="4002466"/>
            <a:chOff x="1778459" y="1698440"/>
            <a:chExt cx="2568112" cy="4002466"/>
          </a:xfrm>
        </p:grpSpPr>
        <p:sp>
          <p:nvSpPr>
            <p:cNvPr id="80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1973116" y="2695502"/>
              <a:ext cx="2178798" cy="203132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 세팅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(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콘솔사이즈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스크롤바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커서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이동 및 고정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배경 음악 및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ON/Off </a:t>
              </a: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기능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순서도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신동훈</a:t>
              </a:r>
              <a:endParaRPr lang="ko-KR" altLang="en-US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9093757" y="1660340"/>
            <a:ext cx="2568112" cy="4002466"/>
            <a:chOff x="1778459" y="1698440"/>
            <a:chExt cx="2568112" cy="4002466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69D85FFD-9E1F-4032-9F93-118AAF790309}"/>
                </a:ext>
              </a:extLst>
            </p:cNvPr>
            <p:cNvSpPr/>
            <p:nvPr/>
          </p:nvSpPr>
          <p:spPr>
            <a:xfrm>
              <a:off x="1778459" y="2151895"/>
              <a:ext cx="2568112" cy="3549011"/>
            </a:xfrm>
            <a:prstGeom prst="roundRect">
              <a:avLst>
                <a:gd name="adj" fmla="val 4965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>
                <a:solidFill>
                  <a:srgbClr val="FF6C6F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810F6E-8979-492D-926C-A9B678F264B3}"/>
                </a:ext>
              </a:extLst>
            </p:cNvPr>
            <p:cNvSpPr txBox="1"/>
            <p:nvPr/>
          </p:nvSpPr>
          <p:spPr>
            <a:xfrm>
              <a:off x="2001174" y="2695502"/>
              <a:ext cx="2178798" cy="267765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jalnan" panose="020B0600000101010101" pitchFamily="50" charset="-127"/>
                  <a:ea typeface="jalnan" panose="020B0600000101010101" pitchFamily="50" charset="-127"/>
                </a:rPr>
                <a:t>시작화면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정지화면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/>
              </a:r>
              <a:br>
                <a:rPr lang="en-US" altLang="ko-KR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</a:br>
              <a:r>
                <a:rPr lang="ko-KR" altLang="en-US" sz="1400" dirty="0" err="1" smtClean="0">
                  <a:latin typeface="jalnan" panose="020B0600000101010101" pitchFamily="50" charset="-127"/>
                  <a:ea typeface="jalnan" panose="020B0600000101010101" pitchFamily="50" charset="-127"/>
                </a:rPr>
                <a:t>종료화면</a:t>
              </a:r>
              <a:endParaRPr lang="ko-KR" altLang="en-US" sz="1400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블록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한 번에 바닥에 낙하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한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줄 다 차면 줄 삭제 및 점수</a:t>
              </a:r>
              <a:r>
                <a:rPr lang="en-US" altLang="ko-KR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,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속도 증가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atin typeface="jalnan" panose="020B0600000101010101" pitchFamily="50" charset="-127"/>
                  <a:ea typeface="jalnan" panose="020B0600000101010101" pitchFamily="50" charset="-127"/>
                </a:rPr>
                <a:t>파일 </a:t>
              </a:r>
              <a:r>
                <a:rPr lang="ko-KR" altLang="en-US" sz="1400" dirty="0">
                  <a:latin typeface="jalnan" panose="020B0600000101010101" pitchFamily="50" charset="-127"/>
                  <a:ea typeface="jalnan" panose="020B0600000101010101" pitchFamily="50" charset="-127"/>
                </a:rPr>
                <a:t>입출력 및 최고점 출력</a:t>
              </a:r>
              <a:endParaRPr lang="en-US" altLang="ko-KR" sz="1400" dirty="0" smtClean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F146118-CC2A-4E9A-AD36-152C89978DDB}"/>
                </a:ext>
              </a:extLst>
            </p:cNvPr>
            <p:cNvSpPr/>
            <p:nvPr/>
          </p:nvSpPr>
          <p:spPr>
            <a:xfrm>
              <a:off x="2605315" y="1698440"/>
              <a:ext cx="914400" cy="914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이수성</a:t>
              </a:r>
              <a:endParaRPr lang="ko-KR" altLang="en-US" sz="14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sp>
        <p:nvSpPr>
          <p:cNvPr id="115" name="타원 114">
            <a:extLst>
              <a:ext uri="{FF2B5EF4-FFF2-40B4-BE49-F238E27FC236}">
                <a16:creationId xmlns:a16="http://schemas.microsoft.com/office/drawing/2014/main" id="{AF146118-CC2A-4E9A-AD36-152C89978DDB}"/>
              </a:ext>
            </a:extLst>
          </p:cNvPr>
          <p:cNvSpPr/>
          <p:nvPr/>
        </p:nvSpPr>
        <p:spPr>
          <a:xfrm>
            <a:off x="1340664" y="1666180"/>
            <a:ext cx="914400" cy="914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정홍근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4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관련 이론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CD9D004-5148-4549-9FC1-5B8D208558D2}"/>
              </a:ext>
            </a:extLst>
          </p:cNvPr>
          <p:cNvSpPr/>
          <p:nvPr/>
        </p:nvSpPr>
        <p:spPr>
          <a:xfrm>
            <a:off x="1042264" y="1286274"/>
            <a:ext cx="1733662" cy="17336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#define,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Void </a:t>
            </a:r>
            <a:r>
              <a:rPr lang="en-US" altLang="ko-KR" dirty="0" err="1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Funtion</a:t>
            </a:r>
            <a:r>
              <a:rPr lang="en-US" altLang="ko-KR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 )</a:t>
            </a:r>
            <a:endParaRPr lang="ko-KR" altLang="en-US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303702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#define</a:t>
            </a:r>
            <a:r>
              <a:rPr lang="ko-KR" altLang="en-US" sz="1600" dirty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매크로 상수를 사용해서 키보드 입력의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ASCII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코드 값 저장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4136834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40EB7C-4A12-496F-9D20-5FE0E229B5E4}"/>
              </a:ext>
            </a:extLst>
          </p:cNvPr>
          <p:cNvSpPr/>
          <p:nvPr/>
        </p:nvSpPr>
        <p:spPr>
          <a:xfrm>
            <a:off x="6839488" y="1811707"/>
            <a:ext cx="1714500" cy="17145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if</a:t>
            </a:r>
            <a:endParaRPr lang="ko-KR" altLang="en-US" sz="2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3724466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벽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생성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블록 이동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이중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for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문 사용</a:t>
            </a:r>
            <a:endParaRPr lang="en-US" altLang="ko-KR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C7607-D60F-4FDA-B696-4FED02D4DC15}"/>
              </a:ext>
            </a:extLst>
          </p:cNvPr>
          <p:cNvSpPr txBox="1"/>
          <p:nvPr/>
        </p:nvSpPr>
        <p:spPr>
          <a:xfrm>
            <a:off x="689957" y="4237358"/>
            <a:ext cx="2539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Function( )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을 만들어서 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main( )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에 호출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다양한 함수를 통해서 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연산 및 결과 출력</a:t>
            </a:r>
            <a:endParaRPr lang="en-US" altLang="ko-KR" sz="1600" dirty="0" smtClean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13449" y="1474089"/>
            <a:ext cx="8155561" cy="41425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atin typeface="+mj-lt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CE7C55-2F85-4F21-8243-2D47DFFBE7CA}"/>
              </a:ext>
            </a:extLst>
          </p:cNvPr>
          <p:cNvSpPr/>
          <p:nvPr/>
        </p:nvSpPr>
        <p:spPr>
          <a:xfrm>
            <a:off x="9542142" y="1811707"/>
            <a:ext cx="1714500" cy="1714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600" dirty="0" smtClean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switch</a:t>
            </a:r>
            <a:endParaRPr lang="ko-KR" altLang="en-US" sz="26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6450728" y="3939609"/>
            <a:ext cx="2679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경계선에 닿으면 게임 오버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줄 제거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조건 추가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E813-9E17-4742-AAF8-0CEDD39E0B14}"/>
              </a:ext>
            </a:extLst>
          </p:cNvPr>
          <p:cNvSpPr txBox="1"/>
          <p:nvPr/>
        </p:nvSpPr>
        <p:spPr>
          <a:xfrm>
            <a:off x="9129774" y="3939609"/>
            <a:ext cx="253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키보드 값 입력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회전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좌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우</a:t>
            </a:r>
            <a: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), </a:t>
            </a:r>
            <a:br>
              <a:rPr lang="en-US" altLang="ko-KR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</a:br>
            <a:r>
              <a:rPr lang="ko-KR" altLang="en-US" sz="1600" dirty="0" smtClean="0">
                <a:solidFill>
                  <a:schemeClr val="tx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하드 드롭</a:t>
            </a:r>
            <a:endParaRPr lang="ko-KR" altLang="en-US" sz="1600" dirty="0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2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1969477" y="2707947"/>
            <a:ext cx="7714762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6600" dirty="0" smtClean="0">
                <a:latin typeface="jalnan" panose="020B0600000101010101" pitchFamily="50" charset="-127"/>
                <a:ea typeface="jalnan" panose="020B0600000101010101" pitchFamily="50" charset="-127"/>
                <a:cs typeface="Arial" panose="020B0604020202020204" pitchFamily="34" charset="0"/>
              </a:rPr>
              <a:t>순서도</a:t>
            </a:r>
            <a:endParaRPr lang="ko-KR" altLang="en-US" sz="6600" dirty="0">
              <a:latin typeface="jalnan" panose="020B0600000101010101" pitchFamily="50" charset="-127"/>
              <a:ea typeface="jalnan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4648</TotalTime>
  <Words>884</Words>
  <Application>Microsoft Office PowerPoint</Application>
  <PresentationFormat>와이드스크린</PresentationFormat>
  <Paragraphs>166</Paragraphs>
  <Slides>23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Bebas Neue</vt:lpstr>
      <vt:lpstr>맑은 고딕</vt:lpstr>
      <vt:lpstr>Arial</vt:lpstr>
      <vt:lpstr>Arial Unicode MS</vt:lpstr>
      <vt:lpstr>Wingdings</vt:lpstr>
      <vt:lpstr>Poppins Light</vt:lpstr>
      <vt:lpstr>jalnan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KB</cp:lastModifiedBy>
  <cp:revision>821</cp:revision>
  <dcterms:created xsi:type="dcterms:W3CDTF">2019-04-06T05:20:47Z</dcterms:created>
  <dcterms:modified xsi:type="dcterms:W3CDTF">2023-03-10T02:48:53Z</dcterms:modified>
</cp:coreProperties>
</file>